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5" r:id="rId7"/>
    <p:sldId id="286" r:id="rId8"/>
    <p:sldId id="287" r:id="rId9"/>
    <p:sldId id="288" r:id="rId10"/>
    <p:sldId id="296" r:id="rId11"/>
    <p:sldId id="292" r:id="rId12"/>
    <p:sldId id="298" r:id="rId13"/>
    <p:sldId id="293" r:id="rId14"/>
    <p:sldId id="294" r:id="rId15"/>
    <p:sldId id="289" r:id="rId16"/>
    <p:sldId id="29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D1D"/>
    <a:srgbClr val="1C3661"/>
    <a:srgbClr val="002060"/>
    <a:srgbClr val="FFFFFF"/>
    <a:srgbClr val="C00000"/>
    <a:srgbClr val="FF0000"/>
    <a:srgbClr val="FF5757"/>
    <a:srgbClr val="C8384A"/>
    <a:srgbClr val="183163"/>
    <a:srgbClr val="003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3" autoAdjust="0"/>
    <p:restoredTop sz="95033" autoAdjust="0"/>
  </p:normalViewPr>
  <p:slideViewPr>
    <p:cSldViewPr snapToGrid="0">
      <p:cViewPr varScale="1">
        <p:scale>
          <a:sx n="93" d="100"/>
          <a:sy n="93" d="100"/>
        </p:scale>
        <p:origin x="42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7/25/2025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ở đầ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ội du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1DC6730A-85A7-0369-50C1-C3552596356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127838"/>
            <a:ext cx="11400098" cy="5434866"/>
          </a:xfrm>
          <a:prstGeom prst="rect">
            <a:avLst/>
          </a:prstGeom>
        </p:spPr>
        <p:txBody>
          <a:bodyPr/>
          <a:lstStyle>
            <a:lvl1pPr marL="365760" indent="-365760" algn="just">
              <a:lnSpc>
                <a:spcPct val="13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  <a:lvl2pPr marL="640080" indent="-365760" algn="just">
              <a:lnSpc>
                <a:spcPct val="130000"/>
              </a:lnSpc>
              <a:spcBef>
                <a:spcPts val="600"/>
              </a:spcBef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2pPr>
            <a:lvl3pPr marL="914400" indent="-365760" algn="just">
              <a:lnSpc>
                <a:spcPct val="130000"/>
              </a:lnSpc>
              <a:spcBef>
                <a:spcPts val="600"/>
              </a:spcBef>
              <a:buSzPct val="70000"/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3pPr>
            <a:lvl4pPr marL="1188720" indent="-365760" algn="just">
              <a:lnSpc>
                <a:spcPct val="130000"/>
              </a:lnSpc>
              <a:spcBef>
                <a:spcPts val="600"/>
              </a:spcBef>
              <a:buSzPct val="70000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4pPr>
            <a:lvl5pPr marL="2057400" indent="-228600" algn="just">
              <a:lnSpc>
                <a:spcPct val="130000"/>
              </a:lnSpc>
              <a:spcBef>
                <a:spcPts val="600"/>
              </a:spcBef>
              <a:buClr>
                <a:srgbClr val="003366"/>
              </a:buClr>
              <a:buSzPct val="50000"/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7DD7987-E04A-B078-66F7-28B97932C143}"/>
              </a:ext>
            </a:extLst>
          </p:cNvPr>
          <p:cNvSpPr/>
          <p:nvPr userDrawn="1"/>
        </p:nvSpPr>
        <p:spPr>
          <a:xfrm flipV="1">
            <a:off x="7167355" y="6747425"/>
            <a:ext cx="5029200" cy="118872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20F6E187-38B3-578E-BC21-A3ED2DE042D0}"/>
              </a:ext>
            </a:extLst>
          </p:cNvPr>
          <p:cNvSpPr/>
          <p:nvPr userDrawn="1"/>
        </p:nvSpPr>
        <p:spPr>
          <a:xfrm>
            <a:off x="11681190" y="6260893"/>
            <a:ext cx="406834" cy="430376"/>
          </a:xfrm>
          <a:prstGeom prst="roundRect">
            <a:avLst>
              <a:gd name="adj" fmla="val 7534"/>
            </a:avLst>
          </a:prstGeom>
          <a:solidFill>
            <a:schemeClr val="accent4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fld id="{BE7477B4-A552-4686-93D2-5126A2EE782E}" type="slidenum">
              <a:rPr lang="en-US" sz="1300" smtClean="0">
                <a:latin typeface="Cambria" panose="02040503050406030204" pitchFamily="18" charset="0"/>
                <a:ea typeface="Cambria" panose="02040503050406030204" pitchFamily="18" charset="0"/>
              </a:rPr>
              <a:pPr algn="ctr"/>
              <a:t>‹#›</a:t>
            </a:fld>
            <a:endParaRPr lang="en-GB" sz="13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55832A7-1333-2503-DD42-0D175E7E5981}"/>
              </a:ext>
            </a:extLst>
          </p:cNvPr>
          <p:cNvSpPr txBox="1">
            <a:spLocks/>
          </p:cNvSpPr>
          <p:nvPr userDrawn="1"/>
        </p:nvSpPr>
        <p:spPr>
          <a:xfrm>
            <a:off x="11596877" y="6499551"/>
            <a:ext cx="341211" cy="267285"/>
          </a:xfrm>
          <a:prstGeom prst="rect">
            <a:avLst/>
          </a:prstGeom>
        </p:spPr>
        <p:txBody>
          <a:bodyPr lIns="0" rIns="0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cxnSp>
        <p:nvCxnSpPr>
          <p:cNvPr id="11" name="Đường nối Thẳng 9">
            <a:extLst>
              <a:ext uri="{FF2B5EF4-FFF2-40B4-BE49-F238E27FC236}">
                <a16:creationId xmlns:a16="http://schemas.microsoft.com/office/drawing/2014/main" id="{1858D0BF-AFD7-1216-CAEA-CC96A1E2CDEA}"/>
              </a:ext>
            </a:extLst>
          </p:cNvPr>
          <p:cNvCxnSpPr>
            <a:cxnSpLocks/>
          </p:cNvCxnSpPr>
          <p:nvPr userDrawn="1"/>
        </p:nvCxnSpPr>
        <p:spPr>
          <a:xfrm flipH="1">
            <a:off x="418289" y="765131"/>
            <a:ext cx="11519799" cy="0"/>
          </a:xfrm>
          <a:prstGeom prst="line">
            <a:avLst/>
          </a:prstGeom>
          <a:ln w="25400">
            <a:solidFill>
              <a:srgbClr val="183163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CFA0F25-A0FF-D7EC-C4C7-BB94D3AD62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623" y="67734"/>
            <a:ext cx="737750" cy="737750"/>
          </a:xfrm>
          <a:prstGeom prst="rect">
            <a:avLst/>
          </a:prstGeom>
        </p:spPr>
      </p:pic>
      <p:sp>
        <p:nvSpPr>
          <p:cNvPr id="3" name="Title 8">
            <a:extLst>
              <a:ext uri="{FF2B5EF4-FFF2-40B4-BE49-F238E27FC236}">
                <a16:creationId xmlns:a16="http://schemas.microsoft.com/office/drawing/2014/main" id="{7A8BBD59-F9B1-A51E-B1D2-54446EB8E0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017" y="226362"/>
            <a:ext cx="10377551" cy="463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cs typeface="Cambria" panose="02040503050406030204" pitchFamily="18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FC40C980-2BD7-A0C8-0705-4573C093AB58}"/>
              </a:ext>
            </a:extLst>
          </p:cNvPr>
          <p:cNvSpPr/>
          <p:nvPr userDrawn="1"/>
        </p:nvSpPr>
        <p:spPr>
          <a:xfrm rot="16200000">
            <a:off x="-779495" y="5963507"/>
            <a:ext cx="1670963" cy="118872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C0B340EE-A054-FB4F-6693-90B3B4E12489}"/>
              </a:ext>
            </a:extLst>
          </p:cNvPr>
          <p:cNvSpPr/>
          <p:nvPr userDrawn="1"/>
        </p:nvSpPr>
        <p:spPr>
          <a:xfrm rot="3243627">
            <a:off x="25195" y="5145898"/>
            <a:ext cx="258190" cy="193964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C5B47E1-85B0-FD34-5F1D-7F2B97C90F3E}"/>
              </a:ext>
            </a:extLst>
          </p:cNvPr>
          <p:cNvSpPr/>
          <p:nvPr userDrawn="1"/>
        </p:nvSpPr>
        <p:spPr>
          <a:xfrm rot="4933871">
            <a:off x="7104884" y="6619102"/>
            <a:ext cx="258190" cy="193964"/>
          </a:xfrm>
          <a:prstGeom prst="triangl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ên soạn và trình bà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360DA2-0DA0-E9A5-65DA-584F059791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598" y="334726"/>
            <a:ext cx="2555113" cy="76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3655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ết thú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0D3A12-ADE1-59F5-BD6C-CC224A1EA6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44" y="3884562"/>
            <a:ext cx="4230928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7" r:id="rId3"/>
    <p:sldLayoutId id="214748365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selenium.dev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>
            <a:extLst>
              <a:ext uri="{FF2B5EF4-FFF2-40B4-BE49-F238E27FC236}">
                <a16:creationId xmlns:a16="http://schemas.microsoft.com/office/drawing/2014/main" id="{B4B5451B-82BA-85FA-730E-8FEA360D5F4F}"/>
              </a:ext>
            </a:extLst>
          </p:cNvPr>
          <p:cNvSpPr txBox="1">
            <a:spLocks/>
          </p:cNvSpPr>
          <p:nvPr/>
        </p:nvSpPr>
        <p:spPr>
          <a:xfrm>
            <a:off x="798146" y="2462564"/>
            <a:ext cx="10781584" cy="106821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just">
              <a:lnSpc>
                <a:spcPct val="100000"/>
              </a:lnSpc>
              <a:defRPr/>
            </a:pP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Kiểm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thử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mềm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33BA612D-2EED-6358-0407-9AE3A703BE6E}"/>
              </a:ext>
            </a:extLst>
          </p:cNvPr>
          <p:cNvSpPr txBox="1">
            <a:spLocks/>
          </p:cNvSpPr>
          <p:nvPr/>
        </p:nvSpPr>
        <p:spPr>
          <a:xfrm>
            <a:off x="798146" y="1927394"/>
            <a:ext cx="5347416" cy="4425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Khoa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công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nghệ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600" i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thông</a:t>
            </a:r>
            <a:r>
              <a:rPr lang="en-US" sz="2600" i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tin</a:t>
            </a:r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5A83A30E-DFA5-D992-062B-1C5BDC7B9D02}"/>
              </a:ext>
            </a:extLst>
          </p:cNvPr>
          <p:cNvSpPr txBox="1">
            <a:spLocks/>
          </p:cNvSpPr>
          <p:nvPr/>
        </p:nvSpPr>
        <p:spPr>
          <a:xfrm>
            <a:off x="798146" y="3595225"/>
            <a:ext cx="8374376" cy="954107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 algn="just">
              <a:lnSpc>
                <a:spcPct val="100000"/>
              </a:lnSpc>
              <a:defRPr/>
            </a:pP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Thực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hành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: H</a:t>
            </a:r>
            <a:r>
              <a:rPr lang="vi-VN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ư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ớng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dẫn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cài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đặt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và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sử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dụng</a:t>
            </a:r>
            <a:r>
              <a:rPr lang="en-US" sz="28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tool selenium</a:t>
            </a:r>
          </a:p>
        </p:txBody>
      </p:sp>
    </p:spTree>
    <p:extLst>
      <p:ext uri="{BB962C8B-B14F-4D97-AF65-F5344CB8AC3E}">
        <p14:creationId xmlns:p14="http://schemas.microsoft.com/office/powerpoint/2010/main" val="7601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418289" y="882804"/>
            <a:ext cx="11176303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4.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Chức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năng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Selenium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B94F1-3B89-46A0-B1F3-00D0AE261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697" y="875931"/>
            <a:ext cx="6557320" cy="5755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24B9E-3E02-4E4C-A53D-A56C9A90BFF6}"/>
              </a:ext>
            </a:extLst>
          </p:cNvPr>
          <p:cNvSpPr txBox="1"/>
          <p:nvPr/>
        </p:nvSpPr>
        <p:spPr>
          <a:xfrm>
            <a:off x="418289" y="1567731"/>
            <a:ext cx="36759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Test case Pane: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khu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vực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hiển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thị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danh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sách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test case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project</a:t>
            </a:r>
          </a:p>
          <a:p>
            <a:pPr algn="just"/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Address Bar: </a:t>
            </a:r>
            <a:r>
              <a:rPr lang="vi-VN" dirty="0">
                <a:latin typeface="Cambria" panose="02040503050406030204" pitchFamily="18" charset="0"/>
                <a:ea typeface="Cambria" panose="02040503050406030204" pitchFamily="18" charset="0"/>
              </a:rPr>
              <a:t>nơi bạn nhập Base URL – tức là địa chỉ gốc của trang web bạn muốn kiểm thử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Test steps: </a:t>
            </a:r>
            <a:r>
              <a:rPr lang="vi-VN" dirty="0">
                <a:latin typeface="Cambria" panose="02040503050406030204" pitchFamily="18" charset="0"/>
                <a:ea typeface="Cambria" panose="02040503050406030204" pitchFamily="18" charset="0"/>
              </a:rPr>
              <a:t>danh sách các lệnh sẽ được Selenium IDE thực hiện tuần tự trong một test case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Command: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thực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hiện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Target: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Mục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tiêu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hành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động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–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phần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tử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cần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thao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tác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Value: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Giá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trị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nhập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vào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i="1" dirty="0"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en-US" i="1" dirty="0" err="1">
                <a:latin typeface="Cambria" panose="02040503050406030204" pitchFamily="18" charset="0"/>
                <a:ea typeface="Cambria" panose="02040503050406030204" pitchFamily="18" charset="0"/>
              </a:rPr>
              <a:t>nếu</a:t>
            </a:r>
            <a:r>
              <a:rPr lang="en-US" i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i="1" dirty="0" err="1"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i="1" dirty="0"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52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418289" y="882804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4.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Chức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năng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Selenium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B94F1-3B89-46A0-B1F3-00D0AE261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886" y="875931"/>
            <a:ext cx="6540843" cy="5755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24B9E-3E02-4E4C-A53D-A56C9A90BFF6}"/>
              </a:ext>
            </a:extLst>
          </p:cNvPr>
          <p:cNvSpPr txBox="1"/>
          <p:nvPr/>
        </p:nvSpPr>
        <p:spPr>
          <a:xfrm>
            <a:off x="418289" y="1752065"/>
            <a:ext cx="36759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Log -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Nhật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ký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kiểm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thử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Hiển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thị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toàn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bộ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thông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tin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quá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trình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chạy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testcase</a:t>
            </a:r>
          </a:p>
          <a:p>
            <a:pPr algn="just"/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Reference –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Tài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liệu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tham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chiếu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Cung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cấp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mô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tả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chi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tiết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về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(command)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bạn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đang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chọn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Clear log –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Xóa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log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kiểm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thử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: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Xóa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toàn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bộ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nội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dung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tab Log;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dọn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sạch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nhật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ký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cũ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để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dễ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quan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sát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kết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quả</a:t>
            </a:r>
            <a:r>
              <a:rPr lang="en-US" alt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alt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mới</a:t>
            </a:r>
            <a:endParaRPr lang="en-US" alt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817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A9CCC-E599-8B50-871A-5E8344E379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3776" y="1397359"/>
            <a:ext cx="11100816" cy="426795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/>
              <a:t>Mở</a:t>
            </a:r>
            <a:r>
              <a:rPr lang="en-US" dirty="0"/>
              <a:t> link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: https://shopee.vn/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“</a:t>
            </a:r>
            <a:r>
              <a:rPr lang="en-US" dirty="0" err="1"/>
              <a:t>iphone</a:t>
            </a:r>
            <a:r>
              <a:rPr lang="en-US" dirty="0"/>
              <a:t> 14”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Click enter ra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Stop </a:t>
            </a:r>
            <a:r>
              <a:rPr lang="en-US" dirty="0" err="1"/>
              <a:t>ghi</a:t>
            </a:r>
            <a:r>
              <a:rPr lang="en-US" dirty="0"/>
              <a:t> –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lại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P/s: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,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chuột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418289" y="882804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5.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Demo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878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C3118C-3798-48BE-838F-7364D909BC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2" t="2397" b="2397"/>
          <a:stretch/>
        </p:blipFill>
        <p:spPr>
          <a:xfrm>
            <a:off x="0" y="774357"/>
            <a:ext cx="6096000" cy="6083644"/>
          </a:xfrm>
          <a:prstGeom prst="rect">
            <a:avLst/>
          </a:prstGeom>
        </p:spPr>
      </p:pic>
      <p:grpSp>
        <p:nvGrpSpPr>
          <p:cNvPr id="7" name="Group 2">
            <a:extLst>
              <a:ext uri="{FF2B5EF4-FFF2-40B4-BE49-F238E27FC236}">
                <a16:creationId xmlns:a16="http://schemas.microsoft.com/office/drawing/2014/main" id="{DAB491C3-2802-481B-93EA-AD7B32FBB402}"/>
              </a:ext>
            </a:extLst>
          </p:cNvPr>
          <p:cNvGrpSpPr/>
          <p:nvPr/>
        </p:nvGrpSpPr>
        <p:grpSpPr>
          <a:xfrm>
            <a:off x="8690919" y="-2735992"/>
            <a:ext cx="2186730" cy="615893"/>
            <a:chOff x="0" y="0"/>
            <a:chExt cx="2592095" cy="162211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0CC944E8-0BCE-419B-BD91-F18349284C6C}"/>
                </a:ext>
              </a:extLst>
            </p:cNvPr>
            <p:cNvSpPr/>
            <p:nvPr/>
          </p:nvSpPr>
          <p:spPr>
            <a:xfrm>
              <a:off x="0" y="0"/>
              <a:ext cx="2592095" cy="162211"/>
            </a:xfrm>
            <a:custGeom>
              <a:avLst/>
              <a:gdLst/>
              <a:ahLst/>
              <a:cxnLst/>
              <a:rect l="l" t="t" r="r" b="b"/>
              <a:pathLst>
                <a:path w="2592095" h="162211">
                  <a:moveTo>
                    <a:pt x="0" y="0"/>
                  </a:moveTo>
                  <a:lnTo>
                    <a:pt x="2592095" y="0"/>
                  </a:lnTo>
                  <a:lnTo>
                    <a:pt x="2592095" y="162211"/>
                  </a:lnTo>
                  <a:lnTo>
                    <a:pt x="0" y="162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5ABCF12E-E19A-4910-8D29-100F403D359F}"/>
                </a:ext>
              </a:extLst>
            </p:cNvPr>
            <p:cNvSpPr txBox="1"/>
            <p:nvPr/>
          </p:nvSpPr>
          <p:spPr>
            <a:xfrm>
              <a:off x="0" y="0"/>
              <a:ext cx="2563358" cy="162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 u="none" dirty="0">
                  <a:solidFill>
                    <a:srgbClr val="2C434E"/>
                  </a:solidFill>
                  <a:latin typeface="Noto Sans Bold"/>
                </a:rPr>
                <a:t>BUSINESS AND CORPORATE</a:t>
              </a:r>
            </a:p>
          </p:txBody>
        </p:sp>
      </p:grpSp>
      <p:grpSp>
        <p:nvGrpSpPr>
          <p:cNvPr id="10" name="Group 6">
            <a:extLst>
              <a:ext uri="{FF2B5EF4-FFF2-40B4-BE49-F238E27FC236}">
                <a16:creationId xmlns:a16="http://schemas.microsoft.com/office/drawing/2014/main" id="{20334EAB-5FC3-4BEE-9CF8-A828269C672B}"/>
              </a:ext>
            </a:extLst>
          </p:cNvPr>
          <p:cNvGrpSpPr/>
          <p:nvPr/>
        </p:nvGrpSpPr>
        <p:grpSpPr>
          <a:xfrm>
            <a:off x="156519" y="-2735992"/>
            <a:ext cx="484824" cy="596049"/>
            <a:chOff x="0" y="0"/>
            <a:chExt cx="1536012" cy="156984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15D49659-DA4D-4724-86DC-1F1BD74844C5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F35FB002-ECFD-4962-BF70-349EA3973B01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9">
            <a:extLst>
              <a:ext uri="{FF2B5EF4-FFF2-40B4-BE49-F238E27FC236}">
                <a16:creationId xmlns:a16="http://schemas.microsoft.com/office/drawing/2014/main" id="{D5348FA8-B562-4FB8-B7A8-FC4869432C76}"/>
              </a:ext>
            </a:extLst>
          </p:cNvPr>
          <p:cNvGrpSpPr/>
          <p:nvPr/>
        </p:nvGrpSpPr>
        <p:grpSpPr>
          <a:xfrm>
            <a:off x="0" y="5673266"/>
            <a:ext cx="1820562" cy="596049"/>
            <a:chOff x="0" y="0"/>
            <a:chExt cx="1536012" cy="15698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4C6A24-703D-41C8-9699-2E442BA28357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7ED8FD"/>
            </a:solidFill>
          </p:spPr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3DE5EF9A-FA69-4048-9BF6-606F34E84D93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6" name="Group 12">
            <a:extLst>
              <a:ext uri="{FF2B5EF4-FFF2-40B4-BE49-F238E27FC236}">
                <a16:creationId xmlns:a16="http://schemas.microsoft.com/office/drawing/2014/main" id="{EF400BC5-B23F-49E9-B2C2-54F5CC78C24E}"/>
              </a:ext>
            </a:extLst>
          </p:cNvPr>
          <p:cNvGrpSpPr/>
          <p:nvPr/>
        </p:nvGrpSpPr>
        <p:grpSpPr>
          <a:xfrm>
            <a:off x="8773296" y="5673266"/>
            <a:ext cx="3418703" cy="576205"/>
            <a:chOff x="0" y="0"/>
            <a:chExt cx="2517855" cy="135474"/>
          </a:xfrm>
        </p:grpSpPr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1FD6ECEC-33A0-4744-8D46-867B7A8928B4}"/>
                </a:ext>
              </a:extLst>
            </p:cNvPr>
            <p:cNvSpPr/>
            <p:nvPr/>
          </p:nvSpPr>
          <p:spPr>
            <a:xfrm>
              <a:off x="0" y="0"/>
              <a:ext cx="2517855" cy="135474"/>
            </a:xfrm>
            <a:custGeom>
              <a:avLst/>
              <a:gdLst/>
              <a:ahLst/>
              <a:cxnLst/>
              <a:rect l="l" t="t" r="r" b="b"/>
              <a:pathLst>
                <a:path w="2517855" h="135474">
                  <a:moveTo>
                    <a:pt x="0" y="0"/>
                  </a:moveTo>
                  <a:lnTo>
                    <a:pt x="2517855" y="0"/>
                  </a:lnTo>
                  <a:lnTo>
                    <a:pt x="2517855" y="135474"/>
                  </a:lnTo>
                  <a:lnTo>
                    <a:pt x="0" y="135474"/>
                  </a:lnTo>
                  <a:close/>
                </a:path>
              </a:pathLst>
            </a:custGeom>
            <a:solidFill>
              <a:srgbClr val="7ED8FD"/>
            </a:solidFill>
          </p:spPr>
        </p:sp>
        <p:sp>
          <p:nvSpPr>
            <p:cNvPr id="18" name="TextBox 14">
              <a:extLst>
                <a:ext uri="{FF2B5EF4-FFF2-40B4-BE49-F238E27FC236}">
                  <a16:creationId xmlns:a16="http://schemas.microsoft.com/office/drawing/2014/main" id="{C6F8A51B-5070-4633-B540-703BDCB81378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grpSp>
        <p:nvGrpSpPr>
          <p:cNvPr id="19" name="Group 6">
            <a:extLst>
              <a:ext uri="{FF2B5EF4-FFF2-40B4-BE49-F238E27FC236}">
                <a16:creationId xmlns:a16="http://schemas.microsoft.com/office/drawing/2014/main" id="{1773D17D-6368-44FD-8129-62B8218CE1D8}"/>
              </a:ext>
            </a:extLst>
          </p:cNvPr>
          <p:cNvGrpSpPr/>
          <p:nvPr/>
        </p:nvGrpSpPr>
        <p:grpSpPr>
          <a:xfrm>
            <a:off x="0" y="1981575"/>
            <a:ext cx="1820562" cy="596049"/>
            <a:chOff x="0" y="0"/>
            <a:chExt cx="1536012" cy="156984"/>
          </a:xfrm>
        </p:grpSpPr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055DE66-0150-4EE2-AE82-6320F20C925E}"/>
                </a:ext>
              </a:extLst>
            </p:cNvPr>
            <p:cNvSpPr/>
            <p:nvPr/>
          </p:nvSpPr>
          <p:spPr>
            <a:xfrm>
              <a:off x="0" y="0"/>
              <a:ext cx="1536012" cy="156984"/>
            </a:xfrm>
            <a:custGeom>
              <a:avLst/>
              <a:gdLst/>
              <a:ahLst/>
              <a:cxnLst/>
              <a:rect l="l" t="t" r="r" b="b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67188CA7-E08C-4507-9244-7ADD8F0A40D7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2" name="Group 2">
            <a:extLst>
              <a:ext uri="{FF2B5EF4-FFF2-40B4-BE49-F238E27FC236}">
                <a16:creationId xmlns:a16="http://schemas.microsoft.com/office/drawing/2014/main" id="{EFE6CC47-D20F-4EFB-8FA8-00267A4E0D9B}"/>
              </a:ext>
            </a:extLst>
          </p:cNvPr>
          <p:cNvGrpSpPr/>
          <p:nvPr/>
        </p:nvGrpSpPr>
        <p:grpSpPr>
          <a:xfrm>
            <a:off x="6952735" y="1023040"/>
            <a:ext cx="5239265" cy="1564505"/>
            <a:chOff x="-84159" y="-249841"/>
            <a:chExt cx="2676254" cy="412052"/>
          </a:xfrm>
        </p:grpSpPr>
        <p:sp>
          <p:nvSpPr>
            <p:cNvPr id="23" name="Freeform 3">
              <a:extLst>
                <a:ext uri="{FF2B5EF4-FFF2-40B4-BE49-F238E27FC236}">
                  <a16:creationId xmlns:a16="http://schemas.microsoft.com/office/drawing/2014/main" id="{A5C7EC51-FCAC-4D75-90BE-E2340351C71D}"/>
                </a:ext>
              </a:extLst>
            </p:cNvPr>
            <p:cNvSpPr/>
            <p:nvPr/>
          </p:nvSpPr>
          <p:spPr>
            <a:xfrm>
              <a:off x="0" y="0"/>
              <a:ext cx="2592095" cy="162211"/>
            </a:xfrm>
            <a:custGeom>
              <a:avLst/>
              <a:gdLst/>
              <a:ahLst/>
              <a:cxnLst/>
              <a:rect l="l" t="t" r="r" b="b"/>
              <a:pathLst>
                <a:path w="2592095" h="162211">
                  <a:moveTo>
                    <a:pt x="0" y="0"/>
                  </a:moveTo>
                  <a:lnTo>
                    <a:pt x="2592095" y="0"/>
                  </a:lnTo>
                  <a:lnTo>
                    <a:pt x="2592095" y="162211"/>
                  </a:lnTo>
                  <a:lnTo>
                    <a:pt x="0" y="162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TextBox 4">
              <a:extLst>
                <a:ext uri="{FF2B5EF4-FFF2-40B4-BE49-F238E27FC236}">
                  <a16:creationId xmlns:a16="http://schemas.microsoft.com/office/drawing/2014/main" id="{4BA1C05D-277F-4FFC-A1A1-CC7FC5091501}"/>
                </a:ext>
              </a:extLst>
            </p:cNvPr>
            <p:cNvSpPr txBox="1"/>
            <p:nvPr/>
          </p:nvSpPr>
          <p:spPr>
            <a:xfrm>
              <a:off x="-84159" y="-249841"/>
              <a:ext cx="2563358" cy="1622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 dirty="0">
                  <a:solidFill>
                    <a:srgbClr val="2C434E"/>
                  </a:solidFill>
                  <a:latin typeface="Noto Sans Bold"/>
                </a:rPr>
                <a:t>Khoa </a:t>
              </a:r>
              <a:r>
                <a:rPr lang="en-US" sz="2100" dirty="0" err="1">
                  <a:solidFill>
                    <a:srgbClr val="2C434E"/>
                  </a:solidFill>
                  <a:latin typeface="Noto Sans Bold"/>
                </a:rPr>
                <a:t>Công</a:t>
              </a:r>
              <a:r>
                <a:rPr lang="en-US" sz="2100" dirty="0">
                  <a:solidFill>
                    <a:srgbClr val="2C434E"/>
                  </a:solidFill>
                  <a:latin typeface="Noto Sans Bold"/>
                </a:rPr>
                <a:t> </a:t>
              </a:r>
              <a:r>
                <a:rPr lang="en-US" sz="2100" dirty="0" err="1">
                  <a:solidFill>
                    <a:srgbClr val="2C434E"/>
                  </a:solidFill>
                  <a:latin typeface="Noto Sans Bold"/>
                </a:rPr>
                <a:t>nghệ</a:t>
              </a:r>
              <a:r>
                <a:rPr lang="en-US" sz="2100" dirty="0">
                  <a:solidFill>
                    <a:srgbClr val="2C434E"/>
                  </a:solidFill>
                  <a:latin typeface="Noto Sans Bold"/>
                </a:rPr>
                <a:t> </a:t>
              </a:r>
              <a:r>
                <a:rPr lang="en-US" sz="2100" dirty="0" err="1">
                  <a:solidFill>
                    <a:srgbClr val="2C434E"/>
                  </a:solidFill>
                  <a:latin typeface="Noto Sans Bold"/>
                </a:rPr>
                <a:t>thông</a:t>
              </a:r>
              <a:r>
                <a:rPr lang="en-US" sz="2100" dirty="0">
                  <a:solidFill>
                    <a:srgbClr val="2C434E"/>
                  </a:solidFill>
                  <a:latin typeface="Noto Sans Bold"/>
                </a:rPr>
                <a:t> tin</a:t>
              </a:r>
            </a:p>
          </p:txBody>
        </p:sp>
      </p:grpSp>
      <p:sp>
        <p:nvSpPr>
          <p:cNvPr id="25" name="TextBox 15">
            <a:extLst>
              <a:ext uri="{FF2B5EF4-FFF2-40B4-BE49-F238E27FC236}">
                <a16:creationId xmlns:a16="http://schemas.microsoft.com/office/drawing/2014/main" id="{BA1FF216-A0B4-4DE8-A714-60F16317CB6C}"/>
              </a:ext>
            </a:extLst>
          </p:cNvPr>
          <p:cNvSpPr txBox="1"/>
          <p:nvPr/>
        </p:nvSpPr>
        <p:spPr>
          <a:xfrm>
            <a:off x="6783125" y="1971652"/>
            <a:ext cx="5492661" cy="1026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267"/>
              </a:lnSpc>
              <a:spcBef>
                <a:spcPct val="0"/>
              </a:spcBef>
            </a:pPr>
            <a:r>
              <a:rPr lang="en-US" sz="4000" dirty="0">
                <a:solidFill>
                  <a:srgbClr val="12222B"/>
                </a:solidFill>
                <a:latin typeface="Open Sans Bold"/>
              </a:rPr>
              <a:t>T</a:t>
            </a:r>
            <a:r>
              <a:rPr lang="en-US" sz="4000" u="none" dirty="0">
                <a:solidFill>
                  <a:srgbClr val="12222B"/>
                </a:solidFill>
                <a:latin typeface="Open Sans Bold"/>
              </a:rPr>
              <a:t>hanks for watching</a:t>
            </a:r>
          </a:p>
        </p:txBody>
      </p:sp>
      <p:sp>
        <p:nvSpPr>
          <p:cNvPr id="26" name="TextBox 16">
            <a:extLst>
              <a:ext uri="{FF2B5EF4-FFF2-40B4-BE49-F238E27FC236}">
                <a16:creationId xmlns:a16="http://schemas.microsoft.com/office/drawing/2014/main" id="{9BDE9B5E-DCAC-4EE3-8C64-1F152924E313}"/>
              </a:ext>
            </a:extLst>
          </p:cNvPr>
          <p:cNvSpPr txBox="1"/>
          <p:nvPr/>
        </p:nvSpPr>
        <p:spPr>
          <a:xfrm>
            <a:off x="6866912" y="3768656"/>
            <a:ext cx="5325088" cy="1265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000" i="1" u="none" dirty="0" err="1">
                <a:solidFill>
                  <a:srgbClr val="000000"/>
                </a:solidFill>
                <a:latin typeface="Noto Sans"/>
              </a:rPr>
              <a:t>Giảng</a:t>
            </a:r>
            <a:r>
              <a:rPr lang="en-US" sz="2000" i="1" u="none" dirty="0">
                <a:solidFill>
                  <a:srgbClr val="000000"/>
                </a:solidFill>
                <a:latin typeface="Noto Sans"/>
              </a:rPr>
              <a:t> </a:t>
            </a:r>
            <a:r>
              <a:rPr lang="en-US" sz="2000" i="1" u="none" dirty="0" err="1">
                <a:solidFill>
                  <a:srgbClr val="000000"/>
                </a:solidFill>
                <a:latin typeface="Noto Sans"/>
              </a:rPr>
              <a:t>viên</a:t>
            </a:r>
            <a:r>
              <a:rPr lang="en-US" sz="2000" i="1" u="none" dirty="0">
                <a:solidFill>
                  <a:srgbClr val="000000"/>
                </a:solidFill>
                <a:latin typeface="Noto Sans"/>
              </a:rPr>
              <a:t>: Lê </a:t>
            </a:r>
            <a:r>
              <a:rPr lang="en-US" sz="2000" i="1" u="none" dirty="0" err="1">
                <a:solidFill>
                  <a:srgbClr val="000000"/>
                </a:solidFill>
                <a:latin typeface="Noto Sans"/>
              </a:rPr>
              <a:t>Tuấn</a:t>
            </a:r>
            <a:r>
              <a:rPr lang="en-US" sz="2000" i="1" u="none" dirty="0">
                <a:solidFill>
                  <a:srgbClr val="000000"/>
                </a:solidFill>
                <a:latin typeface="Noto Sans"/>
              </a:rPr>
              <a:t> Anh</a:t>
            </a: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Bộ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 </a:t>
            </a: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môn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: </a:t>
            </a: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Công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 </a:t>
            </a: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nghệ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 </a:t>
            </a: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phần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 </a:t>
            </a:r>
            <a:r>
              <a:rPr lang="en-US" sz="2000" i="1" dirty="0" err="1">
                <a:solidFill>
                  <a:srgbClr val="000000"/>
                </a:solidFill>
                <a:latin typeface="Noto Sans"/>
              </a:rPr>
              <a:t>mềm</a:t>
            </a:r>
            <a:endParaRPr lang="en-US" sz="2000" i="1" dirty="0">
              <a:solidFill>
                <a:srgbClr val="000000"/>
              </a:solidFill>
              <a:latin typeface="Noto Sans"/>
            </a:endParaRPr>
          </a:p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000" i="1" u="none" dirty="0">
                <a:solidFill>
                  <a:srgbClr val="000000"/>
                </a:solidFill>
                <a:latin typeface="Noto Sans"/>
              </a:rPr>
              <a:t>Account: AnhLT</a:t>
            </a:r>
            <a:r>
              <a:rPr lang="en-US" sz="2000" i="1" dirty="0">
                <a:solidFill>
                  <a:srgbClr val="000000"/>
                </a:solidFill>
                <a:latin typeface="Noto Sans"/>
              </a:rPr>
              <a:t>2@eaut.edu.vn</a:t>
            </a:r>
            <a:r>
              <a:rPr lang="en-US" sz="2000" i="1" u="none" dirty="0">
                <a:solidFill>
                  <a:srgbClr val="000000"/>
                </a:solidFill>
                <a:latin typeface="Noto San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447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B5DF94-CCA2-C377-9249-33CB6FD2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121512"/>
            <a:ext cx="10695758" cy="644123"/>
          </a:xfrm>
        </p:spPr>
        <p:txBody>
          <a:bodyPr/>
          <a:lstStyle/>
          <a:p>
            <a:r>
              <a:rPr lang="en-GB" dirty="0"/>
              <a:t>NỘI DUNG THỰC HÀNH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AA3744-609E-5AEC-D0A9-C1172BF6A42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057498"/>
            <a:ext cx="11400098" cy="5434866"/>
          </a:xfrm>
        </p:spPr>
        <p:txBody>
          <a:bodyPr/>
          <a:lstStyle/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de-DE" b="1" dirty="0">
                <a:solidFill>
                  <a:schemeClr val="tx1"/>
                </a:solidFill>
              </a:rPr>
              <a:t>Gi</a:t>
            </a:r>
            <a:r>
              <a:rPr lang="en-US" b="1" dirty="0" err="1"/>
              <a:t>ới</a:t>
            </a:r>
            <a:r>
              <a:rPr lang="en-US" b="1" dirty="0"/>
              <a:t> </a:t>
            </a:r>
            <a:r>
              <a:rPr lang="en-US" b="1" dirty="0" err="1"/>
              <a:t>thiệu</a:t>
            </a:r>
            <a:r>
              <a:rPr lang="en-US" b="1" dirty="0"/>
              <a:t> </a:t>
            </a:r>
            <a:r>
              <a:rPr lang="en-US" b="1" dirty="0" err="1"/>
              <a:t>kiểm</a:t>
            </a:r>
            <a:r>
              <a:rPr lang="en-US" b="1" dirty="0"/>
              <a:t> </a:t>
            </a:r>
            <a:r>
              <a:rPr lang="en-US" b="1" dirty="0" err="1"/>
              <a:t>thử</a:t>
            </a:r>
            <a:r>
              <a:rPr lang="en-US" b="1" dirty="0"/>
              <a:t> </a:t>
            </a:r>
            <a:r>
              <a:rPr lang="en-US" b="1" dirty="0" err="1"/>
              <a:t>tự</a:t>
            </a:r>
            <a:r>
              <a:rPr lang="en-US" b="1" dirty="0"/>
              <a:t> </a:t>
            </a:r>
            <a:r>
              <a:rPr lang="en-US" b="1" dirty="0" err="1"/>
              <a:t>động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cụ</a:t>
            </a:r>
            <a:r>
              <a:rPr lang="en-US" b="1" dirty="0"/>
              <a:t> Selenium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de-DE" b="1" dirty="0">
                <a:solidFill>
                  <a:schemeClr val="tx1"/>
                </a:solidFill>
              </a:rPr>
              <a:t>Tổng quan Selenium và s</a:t>
            </a:r>
            <a:r>
              <a:rPr lang="en-US" b="1" dirty="0"/>
              <a:t>ử </a:t>
            </a:r>
            <a:r>
              <a:rPr lang="en-US" b="1" dirty="0" err="1"/>
              <a:t>dụng</a:t>
            </a:r>
            <a:r>
              <a:rPr lang="en-US" b="1" dirty="0"/>
              <a:t> selenium IDE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de-DE" b="1" dirty="0">
                <a:solidFill>
                  <a:schemeClr val="tx1"/>
                </a:solidFill>
              </a:rPr>
              <a:t>Cài đặt môi tr</a:t>
            </a:r>
            <a:r>
              <a:rPr lang="en-US" b="1" dirty="0" err="1">
                <a:solidFill>
                  <a:schemeClr val="tx1"/>
                </a:solidFill>
              </a:rPr>
              <a:t>ư</a:t>
            </a:r>
            <a:r>
              <a:rPr lang="en-US" b="1" dirty="0" err="1"/>
              <a:t>ờng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chạy</a:t>
            </a:r>
            <a:r>
              <a:rPr lang="en-US" b="1" dirty="0"/>
              <a:t> test </a:t>
            </a:r>
            <a:r>
              <a:rPr lang="en-US" b="1" dirty="0" err="1"/>
              <a:t>đầu</a:t>
            </a:r>
            <a:r>
              <a:rPr lang="en-US" b="1" dirty="0"/>
              <a:t> </a:t>
            </a:r>
            <a:r>
              <a:rPr lang="en-US" b="1" dirty="0" err="1"/>
              <a:t>tiên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selenium WebDriver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de-DE" b="1" dirty="0">
                <a:solidFill>
                  <a:schemeClr val="tx1"/>
                </a:solidFill>
              </a:rPr>
              <a:t>T</a:t>
            </a:r>
            <a:r>
              <a:rPr lang="vi-VN" b="1" dirty="0">
                <a:solidFill>
                  <a:schemeClr val="tx1"/>
                </a:solidFill>
              </a:rPr>
              <a:t>ư</a:t>
            </a:r>
            <a:r>
              <a:rPr lang="en-US" b="1" dirty="0" err="1"/>
              <a:t>ơng</a:t>
            </a:r>
            <a:r>
              <a:rPr lang="en-US" b="1" dirty="0"/>
              <a:t> </a:t>
            </a:r>
            <a:r>
              <a:rPr lang="en-US" b="1" dirty="0" err="1"/>
              <a:t>tác</a:t>
            </a:r>
            <a:r>
              <a:rPr lang="en-US" b="1" dirty="0"/>
              <a:t> </a:t>
            </a:r>
            <a:r>
              <a:rPr lang="en-US" b="1" dirty="0" err="1"/>
              <a:t>với</a:t>
            </a:r>
            <a:r>
              <a:rPr lang="en-US" b="1" dirty="0"/>
              <a:t>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tử</a:t>
            </a:r>
            <a:r>
              <a:rPr lang="en-US" b="1" dirty="0"/>
              <a:t> Web</a:t>
            </a:r>
            <a:endParaRPr lang="de-DE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de-DE" b="1" dirty="0">
                <a:solidFill>
                  <a:schemeClr val="tx1"/>
                </a:solidFill>
              </a:rPr>
              <a:t>Viết test case đ</a:t>
            </a:r>
            <a:r>
              <a:rPr lang="vi-VN" b="1" dirty="0">
                <a:solidFill>
                  <a:schemeClr val="tx1"/>
                </a:solidFill>
              </a:rPr>
              <a:t>ơ</a:t>
            </a:r>
            <a:r>
              <a:rPr lang="en-US" b="1" dirty="0">
                <a:solidFill>
                  <a:schemeClr val="tx1"/>
                </a:solidFill>
              </a:rPr>
              <a:t>n </a:t>
            </a:r>
            <a:r>
              <a:rPr lang="en-US" b="1" dirty="0" err="1">
                <a:solidFill>
                  <a:schemeClr val="tx1"/>
                </a:solidFill>
              </a:rPr>
              <a:t>giản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hoàn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chỉnh</a:t>
            </a:r>
            <a:endParaRPr lang="en-US" b="1" dirty="0">
              <a:solidFill>
                <a:schemeClr val="tx1"/>
              </a:solidFill>
            </a:endParaRPr>
          </a:p>
          <a:p>
            <a:pPr marL="457200" indent="-45720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lang="en-US" b="1" dirty="0" err="1"/>
              <a:t>Tổng</a:t>
            </a:r>
            <a:r>
              <a:rPr lang="en-US" b="1" dirty="0"/>
              <a:t> </a:t>
            </a:r>
            <a:r>
              <a:rPr lang="en-US" b="1" dirty="0" err="1"/>
              <a:t>kết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hướng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endParaRPr lang="de-D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29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149582-27AF-44B9-3AE5-296D00E94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17" y="195674"/>
            <a:ext cx="10377551" cy="463958"/>
          </a:xfrm>
        </p:spPr>
        <p:txBody>
          <a:bodyPr/>
          <a:lstStyle/>
          <a:p>
            <a:r>
              <a:rPr lang="en-GB"/>
              <a:t>MỤC TIÊU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3DE417-DA10-65D3-A5C0-8D0BC9B1AD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vi-VN" dirty="0">
                <a:solidFill>
                  <a:schemeClr val="tx1"/>
                </a:solidFill>
              </a:rPr>
              <a:t>Sau bài học này, người học có thể: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Ôn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lại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</a:t>
            </a:r>
            <a:r>
              <a:rPr lang="en-US" dirty="0" err="1"/>
              <a:t>ức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vi-VN" dirty="0">
              <a:solidFill>
                <a:schemeClr val="tx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solidFill>
                  <a:schemeClr val="tx1"/>
                </a:solidFill>
              </a:rPr>
              <a:t>Hiểu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</a:t>
            </a:r>
            <a:r>
              <a:rPr lang="en-US" dirty="0" err="1"/>
              <a:t>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tool test selenium</a:t>
            </a:r>
            <a:endParaRPr lang="vi-VN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vi-V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30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F620FA-9474-0C00-3F65-6D8A05C8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42067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br>
              <a:rPr lang="de-DE" dirty="0">
                <a:solidFill>
                  <a:schemeClr val="tx1"/>
                </a:solidFill>
              </a:rPr>
            </a:b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E8B52-AAB8-122B-66FF-C561E5D8D8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289" y="1127838"/>
            <a:ext cx="11400098" cy="543486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2</a:t>
            </a:r>
            <a:r>
              <a:rPr lang="en-GB" dirty="0">
                <a:solidFill>
                  <a:schemeClr val="tx1"/>
                </a:solidFill>
              </a:rPr>
              <a:t>.1. </a:t>
            </a:r>
            <a:r>
              <a:rPr lang="en-US" dirty="0" err="1">
                <a:solidFill>
                  <a:schemeClr val="tx1"/>
                </a:solidFill>
              </a:rPr>
              <a:t>Tổng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về</a:t>
            </a:r>
            <a:r>
              <a:rPr lang="en-US" dirty="0">
                <a:solidFill>
                  <a:schemeClr val="tx1"/>
                </a:solidFill>
              </a:rPr>
              <a:t> Selenium</a:t>
            </a: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/>
              <a:t>2</a:t>
            </a:r>
            <a:r>
              <a:rPr lang="en-GB" dirty="0">
                <a:solidFill>
                  <a:schemeClr val="tx1"/>
                </a:solidFill>
              </a:rPr>
              <a:t>.2. </a:t>
            </a:r>
            <a:r>
              <a:rPr lang="en-US" dirty="0">
                <a:solidFill>
                  <a:schemeClr val="tx1"/>
                </a:solidFill>
              </a:rPr>
              <a:t>Selenium IDE </a:t>
            </a:r>
          </a:p>
          <a:p>
            <a:pPr marL="0" indent="0">
              <a:buNone/>
            </a:pPr>
            <a:r>
              <a:rPr lang="en-US" dirty="0"/>
              <a:t>2.3 H</a:t>
            </a:r>
            <a:r>
              <a:rPr lang="vi-VN" dirty="0"/>
              <a:t>ư</a:t>
            </a:r>
            <a:r>
              <a:rPr lang="en-US" dirty="0" err="1"/>
              <a:t>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dirty="0"/>
              <a:t>2</a:t>
            </a:r>
            <a:r>
              <a:rPr lang="en-GB" dirty="0">
                <a:solidFill>
                  <a:schemeClr val="tx1"/>
                </a:solidFill>
              </a:rPr>
              <a:t>.4. </a:t>
            </a:r>
            <a:r>
              <a:rPr lang="en-US" dirty="0" err="1">
                <a:solidFill>
                  <a:schemeClr val="tx1"/>
                </a:solidFill>
              </a:rPr>
              <a:t>Ch</a:t>
            </a:r>
            <a:r>
              <a:rPr lang="en-US" dirty="0" err="1"/>
              <a:t>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selenium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2.5</a:t>
            </a:r>
            <a:r>
              <a:rPr lang="en-US" dirty="0"/>
              <a:t>. Demo</a:t>
            </a:r>
            <a:endParaRPr lang="en-GB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87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A9CCC-E599-8B50-871A-5E8344E379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3776" y="1397359"/>
            <a:ext cx="11100816" cy="4267957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Selenium IDE: </a:t>
            </a:r>
            <a:r>
              <a:rPr lang="en-US" dirty="0" err="1">
                <a:solidFill>
                  <a:schemeClr val="tx1"/>
                </a:solidFill>
              </a:rPr>
              <a:t>ghi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chạy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lại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thao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tác</a:t>
            </a:r>
            <a:endParaRPr lang="en-US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Selenium WebDriver: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code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Selenium Grid: </a:t>
            </a:r>
            <a:r>
              <a:rPr lang="en-US" dirty="0" err="1">
                <a:solidFill>
                  <a:schemeClr val="tx1"/>
                </a:solidFill>
              </a:rPr>
              <a:t>chạy</a:t>
            </a:r>
            <a:r>
              <a:rPr lang="en-US" dirty="0">
                <a:solidFill>
                  <a:schemeClr val="tx1"/>
                </a:solidFill>
              </a:rPr>
              <a:t> test </a:t>
            </a:r>
            <a:r>
              <a:rPr lang="en-US" dirty="0" err="1">
                <a:solidFill>
                  <a:schemeClr val="tx1"/>
                </a:solidFill>
              </a:rPr>
              <a:t>trên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nhiều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máy</a:t>
            </a:r>
            <a:r>
              <a:rPr lang="en-US" dirty="0">
                <a:solidFill>
                  <a:schemeClr val="tx1"/>
                </a:solidFill>
              </a:rPr>
              <a:t>/</a:t>
            </a:r>
            <a:r>
              <a:rPr lang="en-US" dirty="0" err="1">
                <a:solidFill>
                  <a:schemeClr val="tx1"/>
                </a:solidFill>
              </a:rPr>
              <a:t>trình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duyệt</a:t>
            </a:r>
            <a:endParaRPr lang="vi-VN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418289" y="882804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.1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Tổng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quan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Selenium?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36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59BCD6-E37C-4C0D-9A62-3AC7704C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" y="774356"/>
            <a:ext cx="12186865" cy="608364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A9CCC-E599-8B50-871A-5E8344E379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29168" y="690320"/>
            <a:ext cx="5357698" cy="379764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000" dirty="0"/>
              <a:t>Selenium IDE (</a:t>
            </a:r>
            <a:r>
              <a:rPr lang="en-US" sz="2000" b="1" dirty="0"/>
              <a:t>Integrated Development Environment</a:t>
            </a:r>
            <a:r>
              <a:rPr lang="en-US" sz="2000" dirty="0"/>
              <a:t>)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một</a:t>
            </a:r>
            <a:r>
              <a:rPr lang="en-US" sz="2000" dirty="0"/>
              <a:t> add-on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, </a:t>
            </a:r>
            <a:r>
              <a:rPr lang="en-US" sz="2000" dirty="0" err="1"/>
              <a:t>dùng</a:t>
            </a:r>
            <a:r>
              <a:rPr lang="en-US" sz="2000" dirty="0"/>
              <a:t> </a:t>
            </a:r>
            <a:r>
              <a:rPr lang="en-US" sz="2000" dirty="0" err="1"/>
              <a:t>để</a:t>
            </a:r>
            <a:r>
              <a:rPr lang="en-US" sz="2000" dirty="0"/>
              <a:t> </a:t>
            </a:r>
            <a:r>
              <a:rPr lang="en-US" sz="2000" dirty="0" err="1"/>
              <a:t>tạo</a:t>
            </a:r>
            <a:r>
              <a:rPr lang="en-US" sz="2000" dirty="0"/>
              <a:t> ra </a:t>
            </a:r>
            <a:r>
              <a:rPr lang="en-US" sz="2000" dirty="0" err="1"/>
              <a:t>các</a:t>
            </a:r>
            <a:r>
              <a:rPr lang="en-US" sz="2000" dirty="0"/>
              <a:t> Testcase </a:t>
            </a: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cách</a:t>
            </a:r>
            <a:r>
              <a:rPr lang="en-US" sz="2000" dirty="0"/>
              <a:t> </a:t>
            </a:r>
            <a:r>
              <a:rPr lang="en-US" sz="2000" dirty="0" err="1"/>
              <a:t>nhanh</a:t>
            </a:r>
            <a:r>
              <a:rPr lang="en-US" sz="2000" dirty="0"/>
              <a:t> </a:t>
            </a:r>
            <a:r>
              <a:rPr lang="en-US" sz="2000" dirty="0" err="1"/>
              <a:t>chóng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qua </a:t>
            </a:r>
            <a:r>
              <a:rPr lang="en-US" sz="2000" dirty="0" err="1"/>
              <a:t>chức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 record-playback </a:t>
            </a:r>
            <a:r>
              <a:rPr lang="en-US" sz="2000" dirty="0" err="1"/>
              <a:t>của</a:t>
            </a:r>
            <a:r>
              <a:rPr lang="en-US" sz="2000" dirty="0"/>
              <a:t> IDE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 err="1">
                <a:solidFill>
                  <a:schemeClr val="tx1"/>
                </a:solidFill>
              </a:rPr>
              <a:t>Tiện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ích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m</a:t>
            </a:r>
            <a:r>
              <a:rPr lang="en-US" sz="2000" dirty="0" err="1"/>
              <a:t>ở</a:t>
            </a:r>
            <a:r>
              <a:rPr lang="en-US" sz="2000" dirty="0"/>
              <a:t> </a:t>
            </a:r>
            <a:r>
              <a:rPr lang="en-US" sz="2000" dirty="0" err="1"/>
              <a:t>rộng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duyệt</a:t>
            </a:r>
            <a:r>
              <a:rPr lang="en-US" sz="2000" dirty="0"/>
              <a:t> (Chrome/Firefox)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Ghi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en-US" sz="2000" dirty="0"/>
              <a:t> </a:t>
            </a:r>
            <a:r>
              <a:rPr lang="en-US" sz="2000" dirty="0" err="1"/>
              <a:t>thao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– </a:t>
            </a:r>
            <a:r>
              <a:rPr lang="en-US" sz="2000" dirty="0" err="1"/>
              <a:t>phát</a:t>
            </a:r>
            <a:r>
              <a:rPr lang="en-US" sz="2000" dirty="0"/>
              <a:t> </a:t>
            </a:r>
            <a:r>
              <a:rPr lang="en-US" sz="2000" dirty="0" err="1"/>
              <a:t>lại</a:t>
            </a:r>
            <a:r>
              <a:rPr lang="en-US" sz="2000" dirty="0"/>
              <a:t> – </a:t>
            </a:r>
            <a:r>
              <a:rPr lang="en-US" sz="2000" dirty="0" err="1"/>
              <a:t>xuất</a:t>
            </a:r>
            <a:r>
              <a:rPr lang="en-US" sz="2000" dirty="0"/>
              <a:t> ra </a:t>
            </a:r>
            <a:r>
              <a:rPr lang="en-US" sz="2000" dirty="0" err="1"/>
              <a:t>mã</a:t>
            </a:r>
            <a:r>
              <a:rPr lang="en-US" sz="2000" dirty="0"/>
              <a:t> </a:t>
            </a:r>
            <a:r>
              <a:rPr lang="en-US" sz="2000" dirty="0" err="1"/>
              <a:t>nguồn</a:t>
            </a:r>
            <a:endParaRPr lang="en-US" sz="2000" dirty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000" dirty="0"/>
              <a:t>Selenium IDE </a:t>
            </a:r>
            <a:r>
              <a:rPr lang="en-US" altLang="en-US" sz="2000" dirty="0" err="1"/>
              <a:t>là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công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cụ</a:t>
            </a:r>
            <a:r>
              <a:rPr lang="en-US" altLang="en-US" sz="2000" dirty="0"/>
              <a:t> test </a:t>
            </a:r>
            <a:r>
              <a:rPr lang="en-US" altLang="en-US" sz="2000" dirty="0" err="1"/>
              <a:t>tự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động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đơn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giản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trực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quan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dễ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endParaRPr lang="en-US" altLang="en-US" sz="2000" dirty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endParaRPr lang="en-US" altLang="en-US" sz="2000" dirty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Phù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hợp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người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mới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học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kiểm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thử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tự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động</a:t>
            </a:r>
            <a:r>
              <a:rPr lang="en-US" altLang="en-US" sz="2000" dirty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418289" y="882804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Selenium IDE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gì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217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F620FA-9474-0C00-3F65-6D8A05C8E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E8B52-AAB8-122B-66FF-C561E5D8D80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63826" y="1616819"/>
            <a:ext cx="11088129" cy="5434866"/>
          </a:xfrm>
        </p:spPr>
        <p:txBody>
          <a:bodyPr/>
          <a:lstStyle/>
          <a:p>
            <a:pPr marL="0" indent="0">
              <a:buNone/>
            </a:pPr>
            <a:r>
              <a:rPr lang="vi-VN" sz="2300" dirty="0"/>
              <a:t>Cung cấp cho bạn khả năng tự động ghi lại test case dựa trên tương tác với trình duyệt</a:t>
            </a:r>
            <a:endParaRPr lang="en-GB" sz="23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vi-VN" sz="2300" dirty="0"/>
              <a:t>Cung cấp cho các nhà phát triển tính linh hoạt cao hơn trong việc thực hiện các test </a:t>
            </a:r>
            <a:r>
              <a:rPr lang="en-US" sz="2300" dirty="0"/>
              <a:t>    </a:t>
            </a:r>
            <a:r>
              <a:rPr lang="vi-VN" sz="2300" dirty="0"/>
              <a:t>case. Nhà phát triển có thể chạy toàn bộ các bài kiểm thử bao gồm nhiều test case hoặc thực hiện một môi trường kiểm thử duy nhất</a:t>
            </a:r>
            <a:endParaRPr lang="en-US" sz="2300" dirty="0"/>
          </a:p>
          <a:p>
            <a:pPr marL="0" indent="0">
              <a:buNone/>
            </a:pPr>
            <a:r>
              <a:rPr lang="vi-VN" sz="2300" dirty="0"/>
              <a:t>Hoạt động trên cơ sở tập lệnh Selenese phong phú, giúp IDE hiểu những gì cần làm</a:t>
            </a:r>
            <a:endParaRPr lang="en-US" sz="2300" dirty="0"/>
          </a:p>
          <a:p>
            <a:pPr marL="0" indent="0">
              <a:buNone/>
            </a:pPr>
            <a:r>
              <a:rPr lang="en-US" sz="2300" dirty="0"/>
              <a:t>Cho </a:t>
            </a:r>
            <a:r>
              <a:rPr lang="en-US" sz="2300" dirty="0" err="1"/>
              <a:t>phép</a:t>
            </a:r>
            <a:r>
              <a:rPr lang="en-US" sz="2300" dirty="0"/>
              <a:t> </a:t>
            </a:r>
            <a:r>
              <a:rPr lang="en-US" sz="2300" dirty="0" err="1"/>
              <a:t>các</a:t>
            </a:r>
            <a:r>
              <a:rPr lang="en-US" sz="2300" dirty="0"/>
              <a:t> </a:t>
            </a:r>
            <a:r>
              <a:rPr lang="en-US" sz="2300" dirty="0" err="1"/>
              <a:t>nhà</a:t>
            </a:r>
            <a:r>
              <a:rPr lang="en-US" sz="2300" dirty="0"/>
              <a:t> </a:t>
            </a:r>
            <a:r>
              <a:rPr lang="en-US" sz="2300" dirty="0" err="1"/>
              <a:t>phát</a:t>
            </a:r>
            <a:r>
              <a:rPr lang="en-US" sz="2300" dirty="0"/>
              <a:t> </a:t>
            </a:r>
            <a:r>
              <a:rPr lang="en-US" sz="2300" dirty="0" err="1"/>
              <a:t>triển</a:t>
            </a:r>
            <a:r>
              <a:rPr lang="en-US" sz="2300" dirty="0"/>
              <a:t> </a:t>
            </a:r>
            <a:r>
              <a:rPr lang="en-US" sz="2300" dirty="0" err="1"/>
              <a:t>kiểm</a:t>
            </a:r>
            <a:r>
              <a:rPr lang="en-US" sz="2300" dirty="0"/>
              <a:t> </a:t>
            </a:r>
            <a:r>
              <a:rPr lang="en-US" sz="2300" dirty="0" err="1"/>
              <a:t>thử</a:t>
            </a:r>
            <a:r>
              <a:rPr lang="en-US" sz="2300" dirty="0"/>
              <a:t> </a:t>
            </a:r>
            <a:r>
              <a:rPr lang="en-US" sz="2300" dirty="0" err="1"/>
              <a:t>đặt</a:t>
            </a:r>
            <a:r>
              <a:rPr lang="en-US" sz="2300" dirty="0"/>
              <a:t> </a:t>
            </a:r>
            <a:r>
              <a:rPr lang="en-US" sz="2300" dirty="0" err="1"/>
              <a:t>các</a:t>
            </a:r>
            <a:r>
              <a:rPr lang="en-US" sz="2300" dirty="0"/>
              <a:t> </a:t>
            </a:r>
            <a:r>
              <a:rPr lang="en-US" sz="2300" dirty="0" err="1"/>
              <a:t>điểm</a:t>
            </a:r>
            <a:r>
              <a:rPr lang="en-US" sz="2300" dirty="0"/>
              <a:t> </a:t>
            </a:r>
            <a:r>
              <a:rPr lang="en-US" sz="2300" dirty="0" err="1"/>
              <a:t>ngắt</a:t>
            </a:r>
            <a:r>
              <a:rPr lang="en-US" sz="2300" dirty="0"/>
              <a:t> </a:t>
            </a:r>
            <a:r>
              <a:rPr lang="en-US" sz="2300" dirty="0" err="1"/>
              <a:t>nhằm</a:t>
            </a:r>
            <a:r>
              <a:rPr lang="en-US" sz="2300" dirty="0"/>
              <a:t> </a:t>
            </a:r>
            <a:r>
              <a:rPr lang="en-US" sz="2300" dirty="0" err="1"/>
              <a:t>mục</a:t>
            </a:r>
            <a:r>
              <a:rPr lang="en-US" sz="2300" dirty="0"/>
              <a:t> </a:t>
            </a:r>
            <a:r>
              <a:rPr lang="en-US" sz="2300" dirty="0" err="1"/>
              <a:t>đích</a:t>
            </a:r>
            <a:r>
              <a:rPr lang="en-US" sz="2300" dirty="0"/>
              <a:t> </a:t>
            </a:r>
            <a:r>
              <a:rPr lang="en-US" sz="2300" dirty="0" err="1"/>
              <a:t>gỡ</a:t>
            </a:r>
            <a:r>
              <a:rPr lang="en-US" sz="2300" dirty="0"/>
              <a:t> </a:t>
            </a:r>
            <a:r>
              <a:rPr lang="en-US" sz="2300" dirty="0" err="1"/>
              <a:t>lỗi</a:t>
            </a:r>
            <a:r>
              <a:rPr lang="en-US" sz="2300" dirty="0"/>
              <a:t> </a:t>
            </a:r>
            <a:r>
              <a:rPr lang="en-US" sz="2300" dirty="0" err="1"/>
              <a:t>các</a:t>
            </a:r>
            <a:r>
              <a:rPr lang="en-US" sz="2300" dirty="0"/>
              <a:t> test case </a:t>
            </a:r>
            <a:r>
              <a:rPr lang="en-US" sz="2300" dirty="0" err="1"/>
              <a:t>cụ</a:t>
            </a:r>
            <a:r>
              <a:rPr lang="en-US" sz="2300" dirty="0"/>
              <a:t> </a:t>
            </a:r>
            <a:r>
              <a:rPr lang="en-US" sz="2300" dirty="0" err="1"/>
              <a:t>thể</a:t>
            </a:r>
            <a:endParaRPr lang="en-US" sz="2300" dirty="0"/>
          </a:p>
          <a:p>
            <a:pPr marL="0" indent="0">
              <a:buNone/>
            </a:pPr>
            <a:r>
              <a:rPr lang="vi-VN" sz="2300" dirty="0"/>
              <a:t>Các test case có thể được sử dụng lại bằng cách sử dụng lệnh Run</a:t>
            </a:r>
            <a:endParaRPr lang="en-US" sz="2300" dirty="0"/>
          </a:p>
          <a:p>
            <a:pPr marL="0" indent="0">
              <a:buNone/>
            </a:pPr>
            <a:r>
              <a:rPr lang="en-US" sz="2300" dirty="0" err="1"/>
              <a:t>Việc</a:t>
            </a:r>
            <a:r>
              <a:rPr lang="en-US" sz="2300" dirty="0"/>
              <a:t> </a:t>
            </a:r>
            <a:r>
              <a:rPr lang="en-US" sz="2300" dirty="0" err="1"/>
              <a:t>sử</a:t>
            </a:r>
            <a:r>
              <a:rPr lang="en-US" sz="2300" dirty="0"/>
              <a:t> </a:t>
            </a:r>
            <a:r>
              <a:rPr lang="en-US" sz="2300" dirty="0" err="1"/>
              <a:t>dụng</a:t>
            </a:r>
            <a:r>
              <a:rPr lang="en-US" sz="2300" dirty="0"/>
              <a:t> </a:t>
            </a:r>
            <a:r>
              <a:rPr lang="en-US" sz="2300" dirty="0" err="1"/>
              <a:t>nhiều</a:t>
            </a:r>
            <a:r>
              <a:rPr lang="en-US" sz="2300" dirty="0"/>
              <a:t> </a:t>
            </a:r>
            <a:r>
              <a:rPr lang="en-US" sz="2300" dirty="0" err="1"/>
              <a:t>bộ</a:t>
            </a:r>
            <a:r>
              <a:rPr lang="en-US" sz="2300" dirty="0"/>
              <a:t> </a:t>
            </a:r>
            <a:r>
              <a:rPr lang="en-US" sz="2300" dirty="0" err="1"/>
              <a:t>định</a:t>
            </a:r>
            <a:r>
              <a:rPr lang="en-US" sz="2300" dirty="0"/>
              <a:t> </a:t>
            </a:r>
            <a:r>
              <a:rPr lang="en-US" sz="2300" dirty="0" err="1"/>
              <a:t>vị</a:t>
            </a:r>
            <a:r>
              <a:rPr lang="en-US" sz="2300" dirty="0"/>
              <a:t> </a:t>
            </a:r>
            <a:r>
              <a:rPr lang="en-US" sz="2300" dirty="0" err="1"/>
              <a:t>cho</a:t>
            </a:r>
            <a:r>
              <a:rPr lang="en-US" sz="2300" dirty="0"/>
              <a:t> </a:t>
            </a:r>
            <a:r>
              <a:rPr lang="en-US" sz="2300" dirty="0" err="1"/>
              <a:t>từng</a:t>
            </a:r>
            <a:r>
              <a:rPr lang="en-US" sz="2300" dirty="0"/>
              <a:t> </a:t>
            </a:r>
            <a:r>
              <a:rPr lang="en-US" sz="2300" dirty="0" err="1"/>
              <a:t>phần</a:t>
            </a:r>
            <a:r>
              <a:rPr lang="en-US" sz="2300" dirty="0"/>
              <a:t> </a:t>
            </a:r>
            <a:r>
              <a:rPr lang="en-US" sz="2300" dirty="0" err="1"/>
              <a:t>tử</a:t>
            </a:r>
            <a:r>
              <a:rPr lang="en-US" sz="2300" dirty="0"/>
              <a:t> </a:t>
            </a:r>
            <a:r>
              <a:rPr lang="en-US" sz="2300" dirty="0" err="1"/>
              <a:t>trong</a:t>
            </a:r>
            <a:r>
              <a:rPr lang="en-US" sz="2300" dirty="0"/>
              <a:t> IDE </a:t>
            </a:r>
            <a:r>
              <a:rPr lang="en-US" sz="2300" dirty="0" err="1"/>
              <a:t>đảm</a:t>
            </a:r>
            <a:r>
              <a:rPr lang="en-US" sz="2300" dirty="0"/>
              <a:t> </a:t>
            </a:r>
            <a:r>
              <a:rPr lang="en-US" sz="2300" dirty="0" err="1"/>
              <a:t>bảo</a:t>
            </a:r>
            <a:r>
              <a:rPr lang="en-US" sz="2300" dirty="0"/>
              <a:t> </a:t>
            </a:r>
            <a:r>
              <a:rPr lang="en-US" sz="2300" dirty="0" err="1"/>
              <a:t>thực</a:t>
            </a:r>
            <a:r>
              <a:rPr lang="en-US" sz="2300" dirty="0"/>
              <a:t> </a:t>
            </a:r>
            <a:r>
              <a:rPr lang="en-US" sz="2300" dirty="0" err="1"/>
              <a:t>thi</a:t>
            </a:r>
            <a:r>
              <a:rPr lang="en-US" sz="2300" dirty="0"/>
              <a:t> </a:t>
            </a:r>
            <a:r>
              <a:rPr lang="en-US" sz="2300" dirty="0" err="1"/>
              <a:t>thành</a:t>
            </a:r>
            <a:r>
              <a:rPr lang="en-US" sz="2300" dirty="0"/>
              <a:t> </a:t>
            </a:r>
            <a:r>
              <a:rPr lang="en-US" sz="2300" dirty="0" err="1"/>
              <a:t>công</a:t>
            </a:r>
            <a:endParaRPr lang="en-US" sz="23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300" dirty="0"/>
              <a:t>       </a:t>
            </a:r>
            <a:endParaRPr lang="en-GB" sz="2300" dirty="0">
              <a:solidFill>
                <a:schemeClr val="tx1"/>
              </a:solidFill>
            </a:endParaRPr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3CF72702-9CB2-4DCE-942E-3482DC565B18}"/>
              </a:ext>
            </a:extLst>
          </p:cNvPr>
          <p:cNvSpPr/>
          <p:nvPr/>
        </p:nvSpPr>
        <p:spPr>
          <a:xfrm>
            <a:off x="483078" y="1694534"/>
            <a:ext cx="390127" cy="415640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36C5FF"/>
          </a:solidFill>
        </p:spPr>
        <p:txBody>
          <a:bodyPr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1.</a:t>
            </a: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8F3D449F-4545-4FA4-AC6F-BB6642D7C5D6}"/>
              </a:ext>
            </a:extLst>
          </p:cNvPr>
          <p:cNvSpPr/>
          <p:nvPr/>
        </p:nvSpPr>
        <p:spPr>
          <a:xfrm>
            <a:off x="483081" y="2671561"/>
            <a:ext cx="390127" cy="415640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00C282"/>
          </a:solidFill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2    .</a:t>
            </a:r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36B7A58F-A895-42FE-9567-4B3CAFC5D18D}"/>
              </a:ext>
            </a:extLst>
          </p:cNvPr>
          <p:cNvSpPr/>
          <p:nvPr/>
        </p:nvSpPr>
        <p:spPr>
          <a:xfrm>
            <a:off x="483079" y="3650458"/>
            <a:ext cx="390127" cy="415641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1885F1"/>
          </a:solidFill>
        </p:spPr>
        <p:txBody>
          <a:bodyPr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3.</a:t>
            </a:r>
          </a:p>
        </p:txBody>
      </p:sp>
      <p:sp>
        <p:nvSpPr>
          <p:cNvPr id="13" name="Freeform 3">
            <a:extLst>
              <a:ext uri="{FF2B5EF4-FFF2-40B4-BE49-F238E27FC236}">
                <a16:creationId xmlns:a16="http://schemas.microsoft.com/office/drawing/2014/main" id="{1B644314-09A5-4096-9AB1-953CDB565DF4}"/>
              </a:ext>
            </a:extLst>
          </p:cNvPr>
          <p:cNvSpPr/>
          <p:nvPr/>
        </p:nvSpPr>
        <p:spPr>
          <a:xfrm>
            <a:off x="483079" y="4413990"/>
            <a:ext cx="390127" cy="481673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36C5FF"/>
          </a:solidFill>
        </p:spPr>
        <p:txBody>
          <a:bodyPr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4.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64EC5FFB-6C87-4042-9FE3-38C3DE665806}"/>
              </a:ext>
            </a:extLst>
          </p:cNvPr>
          <p:cNvSpPr/>
          <p:nvPr/>
        </p:nvSpPr>
        <p:spPr>
          <a:xfrm>
            <a:off x="483079" y="5184988"/>
            <a:ext cx="390127" cy="415640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00C282"/>
          </a:solidFill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5.</a:t>
            </a:r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22EC2266-B21B-4CCB-9657-DBB6C5A37050}"/>
              </a:ext>
            </a:extLst>
          </p:cNvPr>
          <p:cNvSpPr/>
          <p:nvPr/>
        </p:nvSpPr>
        <p:spPr>
          <a:xfrm>
            <a:off x="483080" y="5728834"/>
            <a:ext cx="390127" cy="415640"/>
          </a:xfrm>
          <a:custGeom>
            <a:avLst/>
            <a:gdLst/>
            <a:ahLst/>
            <a:cxnLst/>
            <a:rect l="l" t="t" r="r" b="b"/>
            <a:pathLst>
              <a:path w="237662" h="208450">
                <a:moveTo>
                  <a:pt x="0" y="0"/>
                </a:moveTo>
                <a:lnTo>
                  <a:pt x="237662" y="0"/>
                </a:lnTo>
                <a:lnTo>
                  <a:pt x="237662" y="208450"/>
                </a:lnTo>
                <a:lnTo>
                  <a:pt x="0" y="208450"/>
                </a:lnTo>
                <a:close/>
              </a:path>
            </a:pathLst>
          </a:custGeom>
          <a:solidFill>
            <a:srgbClr val="1885F1"/>
          </a:solidFill>
        </p:spPr>
        <p:txBody>
          <a:bodyPr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Noto Sans" panose="020B0604020202020204" charset="0"/>
                <a:ea typeface="Noto Sans" panose="020B0604020202020204" charset="0"/>
              </a:rPr>
              <a:t>63.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F9E430-A96B-4B7C-9F98-9B6042EEA7EE}"/>
              </a:ext>
            </a:extLst>
          </p:cNvPr>
          <p:cNvSpPr txBox="1"/>
          <p:nvPr/>
        </p:nvSpPr>
        <p:spPr>
          <a:xfrm>
            <a:off x="418289" y="937797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Lợi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ích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sử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dụng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selenium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4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1" grpId="0" animBg="1"/>
      <p:bldP spid="13" grpId="0" animBg="1"/>
      <p:bldP spid="16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319435" y="875931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3.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Hướng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dẫn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cài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đặt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C24B9E-3E02-4E4C-A53D-A56C9A90BFF6}"/>
              </a:ext>
            </a:extLst>
          </p:cNvPr>
          <p:cNvSpPr txBox="1"/>
          <p:nvPr/>
        </p:nvSpPr>
        <p:spPr>
          <a:xfrm>
            <a:off x="319435" y="1369423"/>
            <a:ext cx="1075221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900" b="1" dirty="0">
                <a:latin typeface="Cambria" panose="02040503050406030204" pitchFamily="18" charset="0"/>
                <a:ea typeface="Cambria" panose="02040503050406030204" pitchFamily="18" charset="0"/>
              </a:rPr>
              <a:t>Hướng dẫn Download và cài đặt Selenium IDE</a:t>
            </a:r>
          </a:p>
          <a:p>
            <a:r>
              <a:rPr lang="vi-VN" sz="1900" b="1" dirty="0">
                <a:latin typeface="Cambria" panose="02040503050406030204" pitchFamily="18" charset="0"/>
                <a:ea typeface="Cambria" panose="02040503050406030204" pitchFamily="18" charset="0"/>
              </a:rPr>
              <a:t>Bước 1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: Mở trình duyệt (Firefox) và nhập URL 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  <a:hlinkClick r:id="rId2"/>
              </a:rPr>
              <a:t>https://www.selenium.dev/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vi-VN" sz="1900" b="1" dirty="0">
                <a:latin typeface="Cambria" panose="02040503050406030204" pitchFamily="18" charset="0"/>
                <a:ea typeface="Cambria" panose="02040503050406030204" pitchFamily="18" charset="0"/>
              </a:rPr>
              <a:t>Bước 2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: Click vào button “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READ MORE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”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mục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 Selenium IDE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, nó sẽ xuất hiện trang bao gồm tất cả các bản phát hành mới nhất của tất cả các thành phần Seleniu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m </a:t>
            </a:r>
            <a:r>
              <a:rPr lang="en-US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chọn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 Chrome Download </a:t>
            </a:r>
            <a:r>
              <a:rPr lang="en-US" sz="1900" dirty="0" err="1">
                <a:latin typeface="Cambria" panose="02040503050406030204" pitchFamily="18" charset="0"/>
                <a:ea typeface="Cambria" panose="02040503050406030204" pitchFamily="18" charset="0"/>
              </a:rPr>
              <a:t>hoặc</a:t>
            </a:r>
            <a:r>
              <a:rPr lang="en-US" sz="1900" dirty="0">
                <a:latin typeface="Cambria" panose="02040503050406030204" pitchFamily="18" charset="0"/>
                <a:ea typeface="Cambria" panose="02040503050406030204" pitchFamily="18" charset="0"/>
              </a:rPr>
              <a:t> Firefox Download. </a:t>
            </a:r>
          </a:p>
          <a:p>
            <a:r>
              <a:rPr lang="vi-VN" sz="1900" b="1" dirty="0">
                <a:latin typeface="Cambria" panose="02040503050406030204" pitchFamily="18" charset="0"/>
                <a:ea typeface="Cambria" panose="02040503050406030204" pitchFamily="18" charset="0"/>
              </a:rPr>
              <a:t>Bước 3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: Download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vi-VN" sz="1900" b="1" dirty="0">
                <a:latin typeface="Cambria" panose="02040503050406030204" pitchFamily="18" charset="0"/>
                <a:ea typeface="Cambria" panose="02040503050406030204" pitchFamily="18" charset="0"/>
              </a:rPr>
              <a:t>Bước </a:t>
            </a:r>
            <a:r>
              <a:rPr lang="en-US" sz="1900" b="1" dirty="0"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  <a:r>
              <a:rPr lang="vi-VN" sz="1900" dirty="0">
                <a:latin typeface="Cambria" panose="02040503050406030204" pitchFamily="18" charset="0"/>
                <a:ea typeface="Cambria" panose="02040503050406030204" pitchFamily="18" charset="0"/>
              </a:rPr>
              <a:t>: Khi trình duyệt được khởi động lại, chúng ta có thể thấy selenium IDE được lập chỉ mục dưới thanh menu -&gt; Selenium IDE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dirty="0"/>
          </a:p>
          <a:p>
            <a:pPr algn="just"/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6673C9D-B231-4553-85F1-C18033DFEE3B}"/>
              </a:ext>
            </a:extLst>
          </p:cNvPr>
          <p:cNvGrpSpPr/>
          <p:nvPr/>
        </p:nvGrpSpPr>
        <p:grpSpPr>
          <a:xfrm>
            <a:off x="3568572" y="3509319"/>
            <a:ext cx="5600142" cy="3063501"/>
            <a:chOff x="3708615" y="3566984"/>
            <a:chExt cx="5600142" cy="306350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5C0CBDC-BC8A-4052-8417-BEE08607A4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8615" y="3566984"/>
              <a:ext cx="5600142" cy="3063501"/>
            </a:xfrm>
            <a:prstGeom prst="rect">
              <a:avLst/>
            </a:prstGeom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A5D3E32C-E98F-45DD-AF4F-1CBAFA586F58}"/>
                </a:ext>
              </a:extLst>
            </p:cNvPr>
            <p:cNvSpPr/>
            <p:nvPr/>
          </p:nvSpPr>
          <p:spPr>
            <a:xfrm>
              <a:off x="7990703" y="3827634"/>
              <a:ext cx="626076" cy="313038"/>
            </a:xfrm>
            <a:prstGeom prst="rightArrow">
              <a:avLst/>
            </a:prstGeom>
            <a:solidFill>
              <a:srgbClr val="FF1D1D"/>
            </a:solidFill>
            <a:ln>
              <a:solidFill>
                <a:srgbClr val="FF1D1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413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62ED1E-20F5-847F-A9EE-FD18C43840C2}"/>
              </a:ext>
            </a:extLst>
          </p:cNvPr>
          <p:cNvSpPr txBox="1"/>
          <p:nvPr/>
        </p:nvSpPr>
        <p:spPr>
          <a:xfrm>
            <a:off x="319435" y="875931"/>
            <a:ext cx="11176303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4.</a:t>
            </a:r>
            <a:r>
              <a:rPr lang="vi-VN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Chức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năng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600" b="1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2600" b="1" dirty="0">
                <a:latin typeface="Cambria" panose="02040503050406030204" pitchFamily="18" charset="0"/>
                <a:ea typeface="Cambria" panose="02040503050406030204" pitchFamily="18" charset="0"/>
              </a:rPr>
              <a:t> Selenium</a:t>
            </a:r>
            <a:endParaRPr lang="vi-VN" sz="26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38B065EE-BBF4-4960-A1BF-3F82A2BF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89" y="226362"/>
            <a:ext cx="10362279" cy="463958"/>
          </a:xfrm>
        </p:spPr>
        <p:txBody>
          <a:bodyPr/>
          <a:lstStyle/>
          <a:p>
            <a:r>
              <a:rPr lang="en-GB" dirty="0"/>
              <a:t>2. </a:t>
            </a:r>
            <a:r>
              <a:rPr lang="de-DE" dirty="0">
                <a:solidFill>
                  <a:schemeClr val="tx1"/>
                </a:solidFill>
              </a:rPr>
              <a:t>Tổng quan Selenium và s</a:t>
            </a:r>
            <a:r>
              <a:rPr lang="en-US" dirty="0"/>
              <a:t>ử </a:t>
            </a:r>
            <a:r>
              <a:rPr lang="en-US" dirty="0" err="1"/>
              <a:t>dụng</a:t>
            </a:r>
            <a:r>
              <a:rPr lang="en-US" dirty="0"/>
              <a:t> selenium IDE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FB94F1-3B89-46A0-B1F3-00D0AE261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2289" y="875931"/>
            <a:ext cx="6620727" cy="5755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C24B9E-3E02-4E4C-A53D-A56C9A90BFF6}"/>
              </a:ext>
            </a:extLst>
          </p:cNvPr>
          <p:cNvSpPr txBox="1"/>
          <p:nvPr/>
        </p:nvSpPr>
        <p:spPr>
          <a:xfrm>
            <a:off x="418289" y="1734752"/>
            <a:ext cx="362648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Tool Bar: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Thanh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công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cụ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điều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khiển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Run all tests: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Thực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toàn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bộ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test case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theo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thứ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tự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xuất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hiện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danh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sách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Run current test: </a:t>
            </a:r>
            <a:r>
              <a:rPr lang="vi-VN" dirty="0">
                <a:latin typeface="Cambria" panose="02040503050406030204" pitchFamily="18" charset="0"/>
                <a:ea typeface="Cambria" panose="02040503050406030204" pitchFamily="18" charset="0"/>
              </a:rPr>
              <a:t>Chạy một test đơn lẻ, giúp kiểm tra cụ thể chức năng đó hoạt động đúng không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Step over current command: </a:t>
            </a:r>
            <a:r>
              <a:rPr lang="vi-VN" dirty="0">
                <a:latin typeface="Cambria" panose="02040503050406030204" pitchFamily="18" charset="0"/>
                <a:ea typeface="Cambria" panose="02040503050406030204" pitchFamily="18" charset="0"/>
              </a:rPr>
              <a:t>Dùng để gỡ lỗi (debug), chạy từng bước test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Test execution speed: </a:t>
            </a:r>
            <a:r>
              <a:rPr lang="vi-VN" dirty="0">
                <a:latin typeface="Cambria" panose="02040503050406030204" pitchFamily="18" charset="0"/>
                <a:ea typeface="Cambria" panose="02040503050406030204" pitchFamily="18" charset="0"/>
              </a:rPr>
              <a:t>Thanh trượt (slider) cho phép chọn tốc độ chạy từ rất chậm → nhanh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19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26">
      <a:dk1>
        <a:srgbClr val="1C3661"/>
      </a:dk1>
      <a:lt1>
        <a:sysClr val="window" lastClr="FFFFFF"/>
      </a:lt1>
      <a:dk2>
        <a:srgbClr val="080808"/>
      </a:dk2>
      <a:lt2>
        <a:srgbClr val="FFFFFF"/>
      </a:lt2>
      <a:accent1>
        <a:srgbClr val="1C3661"/>
      </a:accent1>
      <a:accent2>
        <a:srgbClr val="C11F34"/>
      </a:accent2>
      <a:accent3>
        <a:srgbClr val="4890E8"/>
      </a:accent3>
      <a:accent4>
        <a:srgbClr val="FFFFFF"/>
      </a:accent4>
      <a:accent5>
        <a:srgbClr val="FFFFFF"/>
      </a:accent5>
      <a:accent6>
        <a:srgbClr val="FFFFFF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6e22fef-b27b-48be-b301-6f43041f2c0d" xsi:nil="true"/>
    <lcf76f155ced4ddcb4097134ff3c332f xmlns="8d920d3e-33b3-452a-aa1b-46134d61a1c4">
      <Terms xmlns="http://schemas.microsoft.com/office/infopath/2007/PartnerControls"/>
    </lcf76f155ced4ddcb4097134ff3c332f>
    <SharedWithUsers xmlns="46e22fef-b27b-48be-b301-6f43041f2c0d">
      <UserInfo>
        <DisplayName/>
        <AccountId xsi:nil="true"/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385C91EDB08D4180A00D106AA8D882" ma:contentTypeVersion="15" ma:contentTypeDescription="Create a new document." ma:contentTypeScope="" ma:versionID="35387b29b02e30efd280b6b54b57f095">
  <xsd:schema xmlns:xsd="http://www.w3.org/2001/XMLSchema" xmlns:xs="http://www.w3.org/2001/XMLSchema" xmlns:p="http://schemas.microsoft.com/office/2006/metadata/properties" xmlns:ns2="8d920d3e-33b3-452a-aa1b-46134d61a1c4" xmlns:ns3="46e22fef-b27b-48be-b301-6f43041f2c0d" targetNamespace="http://schemas.microsoft.com/office/2006/metadata/properties" ma:root="true" ma:fieldsID="07f4b2c02a66b244251f068d3cebbb5e" ns2:_="" ns3:_="">
    <xsd:import namespace="8d920d3e-33b3-452a-aa1b-46134d61a1c4"/>
    <xsd:import namespace="46e22fef-b27b-48be-b301-6f43041f2c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920d3e-33b3-452a-aa1b-46134d61a1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546fe6cf-c6c6-432e-bc3b-e1a865b2857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e22fef-b27b-48be-b301-6f43041f2c0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1e3c645b-ed30-4fde-b21a-9548686196a7}" ma:internalName="TaxCatchAll" ma:showField="CatchAllData" ma:web="46e22fef-b27b-48be-b301-6f43041f2c0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20DD01-BCEF-4487-B899-3F2C820AB048}">
  <ds:schemaRefs>
    <ds:schemaRef ds:uri="http://purl.org/dc/terms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www.w3.org/XML/1998/namespace"/>
    <ds:schemaRef ds:uri="46e22fef-b27b-48be-b301-6f43041f2c0d"/>
    <ds:schemaRef ds:uri="8d920d3e-33b3-452a-aa1b-46134d61a1c4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DBE676F-CFD0-43B6-AE2C-CC97889B03E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D4C011-B9F7-4919-8BD5-16CDA9FD9973}">
  <ds:schemaRefs>
    <ds:schemaRef ds:uri="46e22fef-b27b-48be-b301-6f43041f2c0d"/>
    <ds:schemaRef ds:uri="8d920d3e-33b3-452a-aa1b-46134d61a1c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985</Words>
  <Application>Microsoft Office PowerPoint</Application>
  <PresentationFormat>Widescreen</PresentationFormat>
  <Paragraphs>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Cambria</vt:lpstr>
      <vt:lpstr>Lato</vt:lpstr>
      <vt:lpstr>Noto Sans</vt:lpstr>
      <vt:lpstr>Noto Sans Bold</vt:lpstr>
      <vt:lpstr>Open Sans Bold</vt:lpstr>
      <vt:lpstr>Wingdings</vt:lpstr>
      <vt:lpstr>Office Theme</vt:lpstr>
      <vt:lpstr>PowerPoint Presentation</vt:lpstr>
      <vt:lpstr>NỘI DUNG THỰC HÀNH</vt:lpstr>
      <vt:lpstr>MỤC TIÊU</vt:lpstr>
      <vt:lpstr>2. Tổng quan Selenium và sử dụng selenium IDE </vt:lpstr>
      <vt:lpstr>2. Tổng quan Selenium và sử dụng selenium IDE</vt:lpstr>
      <vt:lpstr>2. Tổng quan Selenium và sử dụng selenium IDE</vt:lpstr>
      <vt:lpstr>2. Tổng quan Selenium và sử dụng selenium IDE</vt:lpstr>
      <vt:lpstr>2. Tổng quan Selenium và sử dụng selenium IDE</vt:lpstr>
      <vt:lpstr>2. Tổng quan Selenium và sử dụng selenium IDE</vt:lpstr>
      <vt:lpstr>2. Tổng quan Selenium và sử dụng selenium IDE</vt:lpstr>
      <vt:lpstr>2. Tổng quan Selenium và sử dụng selenium IDE</vt:lpstr>
      <vt:lpstr>2. Tổng quan Selenium và sử dụng selenium IDE</vt:lpstr>
      <vt:lpstr>PowerPoint Presentation</vt:lpstr>
    </vt:vector>
  </TitlesOfParts>
  <Company>ĐHBKHN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ĐHBKHN</dc:subject>
  <dc:creator>CĐS-ĐHBKHN</dc:creator>
  <cp:keywords>#CĐS-ĐHBKHN</cp:keywords>
  <dc:description>ĐHBKHN</dc:description>
  <cp:lastModifiedBy>Anh Le Tuan</cp:lastModifiedBy>
  <cp:revision>119</cp:revision>
  <dcterms:created xsi:type="dcterms:W3CDTF">2021-05-28T04:32:29Z</dcterms:created>
  <dcterms:modified xsi:type="dcterms:W3CDTF">2025-07-25T14:56:55Z</dcterms:modified>
  <cp:category>CĐS-ĐHBKHN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0x01010083385C91EDB08D4180A00D106AA8D882</vt:lpwstr>
  </property>
  <property fmtid="{D5CDD505-2E9C-101B-9397-08002B2CF9AE}" pid="3" name="MediaServiceImageTags">
    <vt:lpwstr/>
  </property>
  <property fmtid="{D5CDD505-2E9C-101B-9397-08002B2CF9AE}" pid="4" name="Order">
    <vt:r8>7250600</vt:r8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</Properties>
</file>

<file path=docProps/thumbnail.jpeg>
</file>